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6" r:id="rId2"/>
    <p:sldId id="268" r:id="rId3"/>
    <p:sldId id="257" r:id="rId4"/>
    <p:sldId id="260" r:id="rId5"/>
    <p:sldId id="259" r:id="rId6"/>
    <p:sldId id="267" r:id="rId7"/>
    <p:sldId id="266" r:id="rId8"/>
    <p:sldId id="262" r:id="rId9"/>
    <p:sldId id="269" r:id="rId10"/>
    <p:sldId id="261"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A7E"/>
    <a:srgbClr val="660066"/>
    <a:srgbClr val="FF99CC"/>
    <a:srgbClr val="F48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99" autoAdjust="0"/>
  </p:normalViewPr>
  <p:slideViewPr>
    <p:cSldViewPr>
      <p:cViewPr varScale="1">
        <p:scale>
          <a:sx n="78" d="100"/>
          <a:sy n="78" d="100"/>
        </p:scale>
        <p:origin x="136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Revenue -</a:t>
            </a:r>
            <a:r>
              <a:rPr lang="en-US" sz="2400" baseline="0" dirty="0"/>
              <a:t> Fiscal Year 2023</a:t>
            </a:r>
          </a:p>
        </c:rich>
      </c:tx>
      <c:overlay val="0"/>
    </c:title>
    <c:autoTitleDeleted val="0"/>
    <c:plotArea>
      <c:layout/>
      <c:pieChart>
        <c:varyColors val="1"/>
        <c:ser>
          <c:idx val="0"/>
          <c:order val="0"/>
          <c:tx>
            <c:strRef>
              <c:f>Sheet1!$B$1</c:f>
              <c:strCache>
                <c:ptCount val="1"/>
                <c:pt idx="0">
                  <c:v>Sales</c:v>
                </c:pt>
              </c:strCache>
            </c:strRef>
          </c:tx>
          <c:dLbls>
            <c:dLbl>
              <c:idx val="2"/>
              <c:layout>
                <c:manualLayout>
                  <c:x val="3.067078468639696E-2"/>
                  <c:y val="0.138539341754942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D1-47F3-84F1-879B18E6B58F}"/>
                </c:ext>
              </c:extLst>
            </c:dLbl>
            <c:spPr>
              <a:noFill/>
              <a:ln>
                <a:noFill/>
              </a:ln>
              <a:effectLst/>
            </c:spPr>
            <c:txPr>
              <a:bodyPr wrap="square" lIns="38100" tIns="19050" rIns="38100" bIns="19050" anchor="ctr">
                <a:spAutoFit/>
              </a:bodyPr>
              <a:lstStyle/>
              <a:p>
                <a:pPr>
                  <a:defRPr sz="20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Registration 63%</c:v>
                </c:pt>
                <c:pt idx="1">
                  <c:v>Gas Tax 28%</c:v>
                </c:pt>
                <c:pt idx="2">
                  <c:v>Trail Pass 9%</c:v>
                </c:pt>
              </c:strCache>
            </c:strRef>
          </c:cat>
          <c:val>
            <c:numRef>
              <c:f>Sheet1!$B$2:$B$4</c:f>
              <c:numCache>
                <c:formatCode>0%</c:formatCode>
                <c:ptCount val="3"/>
                <c:pt idx="0">
                  <c:v>0.63</c:v>
                </c:pt>
                <c:pt idx="1">
                  <c:v>0.28000000000000003</c:v>
                </c:pt>
                <c:pt idx="2">
                  <c:v>0.09</c:v>
                </c:pt>
              </c:numCache>
            </c:numRef>
          </c:val>
          <c:extLst>
            <c:ext xmlns:c16="http://schemas.microsoft.com/office/drawing/2014/chart" uri="{C3380CC4-5D6E-409C-BE32-E72D297353CC}">
              <c16:uniqueId val="{00000000-7ED1-47F3-84F1-879B18E6B58F}"/>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2400" b="1"/>
            </a:pPr>
            <a:endParaRPr lang="en-US"/>
          </a:p>
        </c:txPr>
      </c:legendEntry>
      <c:legendEntry>
        <c:idx val="1"/>
        <c:txPr>
          <a:bodyPr/>
          <a:lstStyle/>
          <a:p>
            <a:pPr>
              <a:defRPr sz="2400" b="1"/>
            </a:pPr>
            <a:endParaRPr lang="en-US"/>
          </a:p>
        </c:txPr>
      </c:legendEntry>
      <c:legendEntry>
        <c:idx val="2"/>
        <c:txPr>
          <a:bodyPr/>
          <a:lstStyle/>
          <a:p>
            <a:pPr>
              <a:defRPr sz="2400" b="1"/>
            </a:pPr>
            <a:endParaRPr lang="en-US"/>
          </a:p>
        </c:txPr>
      </c:legendEntry>
      <c:layout>
        <c:manualLayout>
          <c:xMode val="edge"/>
          <c:yMode val="edge"/>
          <c:x val="0.59727193462275618"/>
          <c:y val="0.22951679908789682"/>
          <c:w val="0.39148421352871471"/>
          <c:h val="0.6947398724480706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ATVs</c:v>
                </c:pt>
              </c:strCache>
            </c:strRef>
          </c:tx>
          <c:spPr>
            <a:solidFill>
              <a:schemeClr val="accent1"/>
            </a:solidFill>
            <a:ln>
              <a:noFill/>
            </a:ln>
            <a:effectLst/>
          </c:spPr>
          <c:invertIfNegative val="0"/>
          <c:cat>
            <c:strRef>
              <c:f>Sheet1!$B$1:$H$1</c:f>
              <c:strCache>
                <c:ptCount val="7"/>
                <c:pt idx="0">
                  <c:v>2018</c:v>
                </c:pt>
                <c:pt idx="1">
                  <c:v>2019</c:v>
                </c:pt>
                <c:pt idx="2">
                  <c:v>2020</c:v>
                </c:pt>
                <c:pt idx="3">
                  <c:v>2021</c:v>
                </c:pt>
                <c:pt idx="4">
                  <c:v>2022</c:v>
                </c:pt>
                <c:pt idx="5">
                  <c:v>2023</c:v>
                </c:pt>
                <c:pt idx="6">
                  <c:v>2024</c:v>
                </c:pt>
              </c:strCache>
            </c:strRef>
          </c:cat>
          <c:val>
            <c:numRef>
              <c:f>Sheet1!$B$2:$H$2</c:f>
              <c:numCache>
                <c:formatCode>#,##0</c:formatCode>
                <c:ptCount val="7"/>
                <c:pt idx="0">
                  <c:v>319117</c:v>
                </c:pt>
                <c:pt idx="1">
                  <c:v>321217</c:v>
                </c:pt>
                <c:pt idx="2">
                  <c:v>327980</c:v>
                </c:pt>
                <c:pt idx="3">
                  <c:v>331946</c:v>
                </c:pt>
                <c:pt idx="4">
                  <c:v>336538</c:v>
                </c:pt>
                <c:pt idx="5">
                  <c:v>333513</c:v>
                </c:pt>
                <c:pt idx="6">
                  <c:v>330682</c:v>
                </c:pt>
              </c:numCache>
            </c:numRef>
          </c:val>
          <c:extLst>
            <c:ext xmlns:c16="http://schemas.microsoft.com/office/drawing/2014/chart" uri="{C3380CC4-5D6E-409C-BE32-E72D297353CC}">
              <c16:uniqueId val="{00000000-4101-4F92-A359-C7B1F9C29A08}"/>
            </c:ext>
          </c:extLst>
        </c:ser>
        <c:ser>
          <c:idx val="1"/>
          <c:order val="1"/>
          <c:tx>
            <c:strRef>
              <c:f>Sheet1!$A$3</c:f>
              <c:strCache>
                <c:ptCount val="1"/>
                <c:pt idx="0">
                  <c:v>UTVs</c:v>
                </c:pt>
              </c:strCache>
            </c:strRef>
          </c:tx>
          <c:spPr>
            <a:solidFill>
              <a:schemeClr val="accent4"/>
            </a:solidFill>
            <a:ln>
              <a:noFill/>
            </a:ln>
            <a:effectLst/>
          </c:spPr>
          <c:invertIfNegative val="0"/>
          <c:cat>
            <c:strRef>
              <c:f>Sheet1!$B$1:$H$1</c:f>
              <c:strCache>
                <c:ptCount val="7"/>
                <c:pt idx="0">
                  <c:v>2018</c:v>
                </c:pt>
                <c:pt idx="1">
                  <c:v>2019</c:v>
                </c:pt>
                <c:pt idx="2">
                  <c:v>2020</c:v>
                </c:pt>
                <c:pt idx="3">
                  <c:v>2021</c:v>
                </c:pt>
                <c:pt idx="4">
                  <c:v>2022</c:v>
                </c:pt>
                <c:pt idx="5">
                  <c:v>2023</c:v>
                </c:pt>
                <c:pt idx="6">
                  <c:v>2024</c:v>
                </c:pt>
              </c:strCache>
            </c:strRef>
          </c:cat>
          <c:val>
            <c:numRef>
              <c:f>Sheet1!$B$3:$H$3</c:f>
              <c:numCache>
                <c:formatCode>#,##0</c:formatCode>
                <c:ptCount val="7"/>
                <c:pt idx="0">
                  <c:v>76204</c:v>
                </c:pt>
                <c:pt idx="1">
                  <c:v>91517</c:v>
                </c:pt>
                <c:pt idx="2">
                  <c:v>113367</c:v>
                </c:pt>
                <c:pt idx="3">
                  <c:v>134745</c:v>
                </c:pt>
                <c:pt idx="4">
                  <c:v>139745</c:v>
                </c:pt>
                <c:pt idx="5">
                  <c:v>155778</c:v>
                </c:pt>
                <c:pt idx="6">
                  <c:v>175964</c:v>
                </c:pt>
              </c:numCache>
            </c:numRef>
          </c:val>
          <c:extLst>
            <c:ext xmlns:c16="http://schemas.microsoft.com/office/drawing/2014/chart" uri="{C3380CC4-5D6E-409C-BE32-E72D297353CC}">
              <c16:uniqueId val="{00000001-4101-4F92-A359-C7B1F9C29A08}"/>
            </c:ext>
          </c:extLst>
        </c:ser>
        <c:dLbls>
          <c:showLegendKey val="0"/>
          <c:showVal val="0"/>
          <c:showCatName val="0"/>
          <c:showSerName val="0"/>
          <c:showPercent val="0"/>
          <c:showBubbleSize val="0"/>
        </c:dLbls>
        <c:gapWidth val="150"/>
        <c:overlap val="100"/>
        <c:axId val="524335992"/>
        <c:axId val="524337960"/>
      </c:barChart>
      <c:catAx>
        <c:axId val="524335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4337960"/>
        <c:crosses val="autoZero"/>
        <c:auto val="1"/>
        <c:lblAlgn val="ctr"/>
        <c:lblOffset val="100"/>
        <c:noMultiLvlLbl val="0"/>
      </c:catAx>
      <c:valAx>
        <c:axId val="524337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4335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Maintenance Total –</a:t>
            </a:r>
            <a:r>
              <a:rPr lang="en-US" baseline="0" dirty="0"/>
              <a:t> 51%</a:t>
            </a:r>
            <a:endParaRPr lang="en-US" dirty="0"/>
          </a:p>
        </c:rich>
      </c:tx>
      <c:layout>
        <c:manualLayout>
          <c:xMode val="edge"/>
          <c:yMode val="edge"/>
          <c:x val="0.49392824622323894"/>
          <c:y val="8.6877828054298639E-2"/>
        </c:manualLayout>
      </c:layout>
      <c:overlay val="0"/>
    </c:title>
    <c:autoTitleDeleted val="0"/>
    <c:plotArea>
      <c:layout>
        <c:manualLayout>
          <c:layoutTarget val="inner"/>
          <c:xMode val="edge"/>
          <c:yMode val="edge"/>
          <c:x val="6.515837194400137E-2"/>
          <c:y val="0.15670813648293963"/>
          <c:w val="0.33663894550456042"/>
          <c:h val="0.70818372703412069"/>
        </c:manualLayout>
      </c:layout>
      <c:pieChart>
        <c:varyColors val="1"/>
        <c:ser>
          <c:idx val="0"/>
          <c:order val="0"/>
          <c:tx>
            <c:strRef>
              <c:f>Sheet1!$B$1</c:f>
              <c:strCache>
                <c:ptCount val="1"/>
                <c:pt idx="0">
                  <c:v>Grants</c:v>
                </c:pt>
              </c:strCache>
            </c:strRef>
          </c:tx>
          <c:dPt>
            <c:idx val="0"/>
            <c:bubble3D val="0"/>
            <c:extLst>
              <c:ext xmlns:c16="http://schemas.microsoft.com/office/drawing/2014/chart" uri="{C3380CC4-5D6E-409C-BE32-E72D297353CC}">
                <c16:uniqueId val="{00000001-69B3-4DD1-9BA5-C4AD8A0E9E71}"/>
              </c:ext>
            </c:extLst>
          </c:dPt>
          <c:dPt>
            <c:idx val="1"/>
            <c:bubble3D val="0"/>
            <c:extLst>
              <c:ext xmlns:c16="http://schemas.microsoft.com/office/drawing/2014/chart" uri="{C3380CC4-5D6E-409C-BE32-E72D297353CC}">
                <c16:uniqueId val="{00000003-69B3-4DD1-9BA5-C4AD8A0E9E71}"/>
              </c:ext>
            </c:extLst>
          </c:dPt>
          <c:dPt>
            <c:idx val="2"/>
            <c:bubble3D val="0"/>
            <c:extLst>
              <c:ext xmlns:c16="http://schemas.microsoft.com/office/drawing/2014/chart" uri="{C3380CC4-5D6E-409C-BE32-E72D297353CC}">
                <c16:uniqueId val="{00000005-69B3-4DD1-9BA5-C4AD8A0E9E71}"/>
              </c:ext>
            </c:extLst>
          </c:dPt>
          <c:dPt>
            <c:idx val="3"/>
            <c:bubble3D val="0"/>
            <c:explosion val="17"/>
            <c:extLst>
              <c:ext xmlns:c16="http://schemas.microsoft.com/office/drawing/2014/chart" uri="{C3380CC4-5D6E-409C-BE32-E72D297353CC}">
                <c16:uniqueId val="{00000006-5FBC-4C8D-B77C-2FF1FC037DCB}"/>
              </c:ext>
            </c:extLst>
          </c:dPt>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Summer Maint. $2.2 million  (2,140 mi)</c:v>
                </c:pt>
                <c:pt idx="1">
                  <c:v>Winter Maint. $636,000  (4,580 miles)</c:v>
                </c:pt>
                <c:pt idx="2">
                  <c:v>Intense Use Areas $163,000  (6 areas)</c:v>
                </c:pt>
                <c:pt idx="3">
                  <c:v>Troute Maint. $52,000</c:v>
                </c:pt>
                <c:pt idx="4">
                  <c:v>Rehab &amp; Dev 56%  (61 projects)</c:v>
                </c:pt>
              </c:strCache>
            </c:strRef>
          </c:cat>
          <c:val>
            <c:numRef>
              <c:f>Sheet1!$B$2:$B$6</c:f>
              <c:numCache>
                <c:formatCode>0%</c:formatCode>
                <c:ptCount val="5"/>
                <c:pt idx="0">
                  <c:v>0.31</c:v>
                </c:pt>
                <c:pt idx="1">
                  <c:v>0.09</c:v>
                </c:pt>
                <c:pt idx="2">
                  <c:v>0.02</c:v>
                </c:pt>
                <c:pt idx="3">
                  <c:v>0.01</c:v>
                </c:pt>
                <c:pt idx="4">
                  <c:v>0.56000000000000005</c:v>
                </c:pt>
              </c:numCache>
            </c:numRef>
          </c:val>
          <c:extLst>
            <c:ext xmlns:c16="http://schemas.microsoft.com/office/drawing/2014/chart" uri="{C3380CC4-5D6E-409C-BE32-E72D297353CC}">
              <c16:uniqueId val="{00000006-69B3-4DD1-9BA5-C4AD8A0E9E71}"/>
            </c:ext>
          </c:extLst>
        </c:ser>
        <c:ser>
          <c:idx val="1"/>
          <c:order val="1"/>
          <c:tx>
            <c:strRef>
              <c:f>Sheet1!$C$1</c:f>
              <c:strCache>
                <c:ptCount val="1"/>
                <c:pt idx="0">
                  <c:v>Column1</c:v>
                </c:pt>
              </c:strCache>
            </c:strRef>
          </c:tx>
          <c:cat>
            <c:strRef>
              <c:f>Sheet1!$A$2:$A$6</c:f>
              <c:strCache>
                <c:ptCount val="5"/>
                <c:pt idx="0">
                  <c:v>Summer Maint. $2.2 million  (2,140 mi)</c:v>
                </c:pt>
                <c:pt idx="1">
                  <c:v>Winter Maint. $636,000  (4,580 miles)</c:v>
                </c:pt>
                <c:pt idx="2">
                  <c:v>Intense Use Areas $163,000  (6 areas)</c:v>
                </c:pt>
                <c:pt idx="3">
                  <c:v>Troute Maint. $52,000</c:v>
                </c:pt>
                <c:pt idx="4">
                  <c:v>Rehab &amp; Dev 56%  (61 projects)</c:v>
                </c:pt>
              </c:strCache>
            </c:strRef>
          </c:cat>
          <c:val>
            <c:numRef>
              <c:f>Sheet1!$C$2:$C$6</c:f>
              <c:numCache>
                <c:formatCode>"$"#,##0_);[Red]\("$"#,##0\)</c:formatCode>
                <c:ptCount val="5"/>
                <c:pt idx="0">
                  <c:v>2164000</c:v>
                </c:pt>
                <c:pt idx="1">
                  <c:v>636000</c:v>
                </c:pt>
                <c:pt idx="2">
                  <c:v>163000</c:v>
                </c:pt>
                <c:pt idx="3">
                  <c:v>52000</c:v>
                </c:pt>
                <c:pt idx="4">
                  <c:v>3869000</c:v>
                </c:pt>
              </c:numCache>
            </c:numRef>
          </c:val>
          <c:extLst>
            <c:ext xmlns:c16="http://schemas.microsoft.com/office/drawing/2014/chart" uri="{C3380CC4-5D6E-409C-BE32-E72D297353CC}">
              <c16:uniqueId val="{00000007-69B3-4DD1-9BA5-C4AD8A0E9E71}"/>
            </c:ext>
          </c:extLst>
        </c:ser>
        <c:ser>
          <c:idx val="2"/>
          <c:order val="2"/>
          <c:tx>
            <c:strRef>
              <c:f>Sheet1!$D$1</c:f>
              <c:strCache>
                <c:ptCount val="1"/>
                <c:pt idx="0">
                  <c:v>Share of Maint</c:v>
                </c:pt>
              </c:strCache>
            </c:strRef>
          </c:tx>
          <c:cat>
            <c:strRef>
              <c:f>Sheet1!$A$2:$A$6</c:f>
              <c:strCache>
                <c:ptCount val="5"/>
                <c:pt idx="0">
                  <c:v>Summer Maint. $2.2 million  (2,140 mi)</c:v>
                </c:pt>
                <c:pt idx="1">
                  <c:v>Winter Maint. $636,000  (4,580 miles)</c:v>
                </c:pt>
                <c:pt idx="2">
                  <c:v>Intense Use Areas $163,000  (6 areas)</c:v>
                </c:pt>
                <c:pt idx="3">
                  <c:v>Troute Maint. $52,000</c:v>
                </c:pt>
                <c:pt idx="4">
                  <c:v>Rehab &amp; Dev 56%  (61 projects)</c:v>
                </c:pt>
              </c:strCache>
            </c:strRef>
          </c:cat>
          <c:val>
            <c:numRef>
              <c:f>Sheet1!$D$2:$D$6</c:f>
              <c:numCache>
                <c:formatCode>General</c:formatCode>
                <c:ptCount val="5"/>
              </c:numCache>
            </c:numRef>
          </c:val>
          <c:extLst>
            <c:ext xmlns:c16="http://schemas.microsoft.com/office/drawing/2014/chart" uri="{C3380CC4-5D6E-409C-BE32-E72D297353CC}">
              <c16:uniqueId val="{00000004-50CA-4D0A-BA4B-3D12952AC5EA}"/>
            </c:ext>
          </c:extLst>
        </c:ser>
        <c:dLbls>
          <c:showLegendKey val="0"/>
          <c:showVal val="0"/>
          <c:showCatName val="0"/>
          <c:showSerName val="0"/>
          <c:showPercent val="0"/>
          <c:showBubbleSize val="0"/>
          <c:showLeaderLines val="1"/>
        </c:dLbls>
        <c:firstSliceAng val="0"/>
      </c:pieChart>
      <c:spPr>
        <a:ln w="6350"/>
      </c:spPr>
    </c:plotArea>
    <c:legend>
      <c:legendPos val="r"/>
      <c:legendEntry>
        <c:idx val="0"/>
        <c:txPr>
          <a:bodyPr/>
          <a:lstStyle/>
          <a:p>
            <a:pPr>
              <a:defRPr b="1"/>
            </a:pPr>
            <a:endParaRPr lang="en-US"/>
          </a:p>
        </c:txPr>
      </c:legendEntry>
      <c:legendEntry>
        <c:idx val="1"/>
        <c:txPr>
          <a:bodyPr/>
          <a:lstStyle/>
          <a:p>
            <a:pPr>
              <a:defRPr b="1"/>
            </a:pPr>
            <a:endParaRPr lang="en-US"/>
          </a:p>
        </c:txPr>
      </c:legendEntry>
      <c:legendEntry>
        <c:idx val="2"/>
        <c:txPr>
          <a:bodyPr/>
          <a:lstStyle/>
          <a:p>
            <a:pPr>
              <a:defRPr b="1"/>
            </a:pPr>
            <a:endParaRPr lang="en-US"/>
          </a:p>
        </c:txPr>
      </c:legendEntry>
      <c:legendEntry>
        <c:idx val="3"/>
        <c:txPr>
          <a:bodyPr/>
          <a:lstStyle/>
          <a:p>
            <a:pPr>
              <a:defRPr b="1"/>
            </a:pPr>
            <a:endParaRPr lang="en-US"/>
          </a:p>
        </c:txPr>
      </c:legendEntry>
      <c:legendEntry>
        <c:idx val="4"/>
        <c:txPr>
          <a:bodyPr/>
          <a:lstStyle/>
          <a:p>
            <a:pPr>
              <a:defRPr b="1"/>
            </a:pPr>
            <a:endParaRPr lang="en-US"/>
          </a:p>
        </c:txPr>
      </c:legendEntry>
      <c:layout>
        <c:manualLayout>
          <c:xMode val="edge"/>
          <c:yMode val="edge"/>
          <c:x val="0.43722638993414387"/>
          <c:y val="0.23920472440944882"/>
          <c:w val="0.56277361006585602"/>
          <c:h val="0.7457561679790025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6C226C-2383-420E-ABE1-B93348444207}" type="datetimeFigureOut">
              <a:rPr lang="en-US" smtClean="0"/>
              <a:t>04/09/2024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A75D47F-50B1-4748-8465-8BD7D8B3A29F}" type="slidenum">
              <a:rPr lang="en-US" smtClean="0"/>
              <a:t>‹#›</a:t>
            </a:fld>
            <a:endParaRPr lang="en-US"/>
          </a:p>
        </p:txBody>
      </p:sp>
    </p:spTree>
    <p:extLst>
      <p:ext uri="{BB962C8B-B14F-4D97-AF65-F5344CB8AC3E}">
        <p14:creationId xmlns:p14="http://schemas.microsoft.com/office/powerpoint/2010/main" val="971329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9DDAF3-D199-4DA5-95FC-26639C010EF7}" type="datetimeFigureOut">
              <a:rPr lang="en-US" smtClean="0"/>
              <a:t>04/09/2024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37E082-5698-4FDB-91D1-E26FCA03607F}" type="slidenum">
              <a:rPr lang="en-US" smtClean="0"/>
              <a:t>‹#›</a:t>
            </a:fld>
            <a:endParaRPr lang="en-US" dirty="0"/>
          </a:p>
        </p:txBody>
      </p:sp>
    </p:spTree>
    <p:extLst>
      <p:ext uri="{BB962C8B-B14F-4D97-AF65-F5344CB8AC3E}">
        <p14:creationId xmlns:p14="http://schemas.microsoft.com/office/powerpoint/2010/main" val="277890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u="none" strike="noStrike" kern="1200" dirty="0">
                <a:solidFill>
                  <a:schemeClr val="tx1"/>
                </a:solidFill>
                <a:effectLst/>
                <a:latin typeface="+mn-lt"/>
                <a:ea typeface="+mn-ea"/>
                <a:cs typeface="+mn-cs"/>
              </a:rPr>
              <a:t>Registration 64%</a:t>
            </a:r>
            <a:r>
              <a:rPr lang="en-US" sz="1800" dirty="0"/>
              <a:t>  	</a:t>
            </a:r>
            <a:r>
              <a:rPr lang="en-US" sz="1800" b="0" i="0" u="none" strike="noStrike" kern="1200" dirty="0">
                <a:solidFill>
                  <a:schemeClr val="tx1"/>
                </a:solidFill>
                <a:effectLst/>
                <a:latin typeface="+mn-lt"/>
                <a:ea typeface="+mn-ea"/>
                <a:cs typeface="+mn-cs"/>
              </a:rPr>
              <a:t>$ 6,345,000</a:t>
            </a:r>
          </a:p>
          <a:p>
            <a:r>
              <a:rPr lang="en-US" sz="1800" b="0" i="0" u="none" strike="noStrike" kern="1200" dirty="0">
                <a:solidFill>
                  <a:schemeClr val="tx1"/>
                </a:solidFill>
                <a:effectLst/>
                <a:latin typeface="+mn-lt"/>
                <a:ea typeface="+mn-ea"/>
                <a:cs typeface="+mn-cs"/>
              </a:rPr>
              <a:t>Gas Tax 28%</a:t>
            </a:r>
            <a:r>
              <a:rPr lang="en-US" sz="1800" dirty="0"/>
              <a:t> 		</a:t>
            </a:r>
            <a:r>
              <a:rPr lang="en-US" sz="1800" b="0" i="0" u="none" strike="noStrike" kern="1200" dirty="0">
                <a:solidFill>
                  <a:schemeClr val="tx1"/>
                </a:solidFill>
                <a:effectLst/>
                <a:latin typeface="+mn-lt"/>
                <a:ea typeface="+mn-ea"/>
                <a:cs typeface="+mn-cs"/>
              </a:rPr>
              <a:t>$ 2,890,000</a:t>
            </a:r>
          </a:p>
          <a:p>
            <a:r>
              <a:rPr lang="en-US" sz="1800" b="0" i="0" u="none" strike="noStrike" kern="1200" dirty="0">
                <a:solidFill>
                  <a:schemeClr val="tx1"/>
                </a:solidFill>
                <a:effectLst/>
                <a:latin typeface="+mn-lt"/>
                <a:ea typeface="+mn-ea"/>
                <a:cs typeface="+mn-cs"/>
              </a:rPr>
              <a:t>Trail Pass 8%</a:t>
            </a:r>
            <a:r>
              <a:rPr lang="en-US" sz="1800" dirty="0"/>
              <a:t> 		</a:t>
            </a:r>
            <a:r>
              <a:rPr lang="en-US" sz="1800" b="0" i="0" u="none" strike="noStrike" kern="1200" dirty="0">
                <a:solidFill>
                  <a:schemeClr val="tx1"/>
                </a:solidFill>
                <a:effectLst/>
                <a:latin typeface="+mn-lt"/>
                <a:ea typeface="+mn-ea"/>
                <a:cs typeface="+mn-cs"/>
              </a:rPr>
              <a:t>$   914,000</a:t>
            </a:r>
          </a:p>
          <a:p>
            <a:endParaRPr lang="en-US" sz="1800" b="0" i="0" u="none" strike="noStrike" kern="1200" dirty="0">
              <a:solidFill>
                <a:schemeClr val="tx1"/>
              </a:solidFill>
              <a:effectLst/>
              <a:latin typeface="+mn-lt"/>
              <a:ea typeface="+mn-ea"/>
              <a:cs typeface="+mn-cs"/>
            </a:endParaRPr>
          </a:p>
          <a:p>
            <a:r>
              <a:rPr lang="en-US" sz="1800" b="0" i="0" u="none" strike="noStrike" kern="1200" dirty="0">
                <a:solidFill>
                  <a:schemeClr val="tx1"/>
                </a:solidFill>
                <a:effectLst/>
                <a:latin typeface="+mn-lt"/>
                <a:ea typeface="+mn-ea"/>
                <a:cs typeface="+mn-cs"/>
              </a:rPr>
              <a:t>FY19:                 	$8,380,000</a:t>
            </a:r>
          </a:p>
          <a:p>
            <a:r>
              <a:rPr lang="en-US" sz="1800" b="0" i="0" u="none" strike="noStrike" kern="1200" dirty="0">
                <a:solidFill>
                  <a:schemeClr val="tx1"/>
                </a:solidFill>
                <a:effectLst/>
                <a:latin typeface="+mn-lt"/>
                <a:ea typeface="+mn-ea"/>
                <a:cs typeface="+mn-cs"/>
              </a:rPr>
              <a:t>FY20: 		$8,961,000    </a:t>
            </a:r>
          </a:p>
          <a:p>
            <a:r>
              <a:rPr lang="en-US" sz="1800" b="0" i="0" u="none" strike="noStrike" kern="1200" dirty="0">
                <a:solidFill>
                  <a:schemeClr val="tx1"/>
                </a:solidFill>
                <a:effectLst/>
                <a:latin typeface="+mn-lt"/>
                <a:ea typeface="+mn-ea"/>
                <a:cs typeface="+mn-cs"/>
              </a:rPr>
              <a:t>FY21 :                                       $9,893,000</a:t>
            </a:r>
          </a:p>
          <a:p>
            <a:r>
              <a:rPr lang="en-US" sz="1800" b="0" i="0" u="none" strike="noStrike" kern="1200" dirty="0">
                <a:solidFill>
                  <a:schemeClr val="tx1"/>
                </a:solidFill>
                <a:effectLst/>
                <a:latin typeface="+mn-lt"/>
                <a:ea typeface="+mn-ea"/>
                <a:cs typeface="+mn-cs"/>
              </a:rPr>
              <a:t>FY22:                                       $10,335,000</a:t>
            </a:r>
          </a:p>
          <a:p>
            <a:r>
              <a:rPr lang="en-US" sz="1800" b="0" i="0" u="none" strike="noStrike" kern="1200" dirty="0">
                <a:solidFill>
                  <a:schemeClr val="tx1"/>
                </a:solidFill>
                <a:effectLst/>
                <a:latin typeface="+mn-lt"/>
                <a:ea typeface="+mn-ea"/>
                <a:cs typeface="+mn-cs"/>
              </a:rPr>
              <a:t>(Steady annual increase in revenue)</a:t>
            </a:r>
          </a:p>
        </p:txBody>
      </p:sp>
      <p:sp>
        <p:nvSpPr>
          <p:cNvPr id="4" name="Slide Number Placeholder 3"/>
          <p:cNvSpPr>
            <a:spLocks noGrp="1"/>
          </p:cNvSpPr>
          <p:nvPr>
            <p:ph type="sldNum" sz="quarter" idx="5"/>
          </p:nvPr>
        </p:nvSpPr>
        <p:spPr/>
        <p:txBody>
          <a:bodyPr/>
          <a:lstStyle/>
          <a:p>
            <a:fld id="{2F37E082-5698-4FDB-91D1-E26FCA03607F}" type="slidenum">
              <a:rPr lang="en-US" smtClean="0"/>
              <a:t>3</a:t>
            </a:fld>
            <a:endParaRPr lang="en-US" dirty="0"/>
          </a:p>
        </p:txBody>
      </p:sp>
    </p:spTree>
    <p:extLst>
      <p:ext uri="{BB962C8B-B14F-4D97-AF65-F5344CB8AC3E}">
        <p14:creationId xmlns:p14="http://schemas.microsoft.com/office/powerpoint/2010/main" val="347441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UTV registration now represent nearly a third of the registrations</a:t>
            </a:r>
          </a:p>
        </p:txBody>
      </p:sp>
      <p:sp>
        <p:nvSpPr>
          <p:cNvPr id="4" name="Slide Number Placeholder 3"/>
          <p:cNvSpPr>
            <a:spLocks noGrp="1"/>
          </p:cNvSpPr>
          <p:nvPr>
            <p:ph type="sldNum" sz="quarter" idx="10"/>
          </p:nvPr>
        </p:nvSpPr>
        <p:spPr/>
        <p:txBody>
          <a:bodyPr/>
          <a:lstStyle/>
          <a:p>
            <a:fld id="{2F37E082-5698-4FDB-91D1-E26FCA03607F}" type="slidenum">
              <a:rPr lang="en-US" smtClean="0"/>
              <a:t>4</a:t>
            </a:fld>
            <a:endParaRPr lang="en-US" dirty="0"/>
          </a:p>
        </p:txBody>
      </p:sp>
    </p:spTree>
    <p:extLst>
      <p:ext uri="{BB962C8B-B14F-4D97-AF65-F5344CB8AC3E}">
        <p14:creationId xmlns:p14="http://schemas.microsoft.com/office/powerpoint/2010/main" val="50651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awards made in FY24 are based on revenues</a:t>
            </a:r>
            <a:r>
              <a:rPr lang="en-US" baseline="0" dirty="0"/>
              <a:t> earned in FY23.  We cannot spend the FY24 revenues until the year has ended and we can determine the correct amount.  </a:t>
            </a:r>
          </a:p>
          <a:p>
            <a:endParaRPr lang="en-US" baseline="0" dirty="0"/>
          </a:p>
          <a:p>
            <a:r>
              <a:rPr lang="en-US" baseline="0" dirty="0"/>
              <a:t>The majority of grant funds awarded this year went to maintenance of existing trails, with another $2.5 million being awarded to development and rehabilitation of existing trails and amenities.</a:t>
            </a:r>
          </a:p>
          <a:p>
            <a:endParaRPr lang="en-US" baseline="0" dirty="0"/>
          </a:p>
          <a:p>
            <a:r>
              <a:rPr lang="en-US" baseline="0" dirty="0"/>
              <a:t>We received nearly $10 million in revenue, and awarded almost $7 million to grants.  Additional funds went to support LE &amp; Safety, State Trails, and admin expenses.  There is still balance that is held in reserve, due to the strong program revenue.</a:t>
            </a:r>
            <a:endParaRPr lang="en-US" dirty="0"/>
          </a:p>
        </p:txBody>
      </p:sp>
      <p:sp>
        <p:nvSpPr>
          <p:cNvPr id="4" name="Slide Number Placeholder 3"/>
          <p:cNvSpPr>
            <a:spLocks noGrp="1"/>
          </p:cNvSpPr>
          <p:nvPr>
            <p:ph type="sldNum" sz="quarter" idx="10"/>
          </p:nvPr>
        </p:nvSpPr>
        <p:spPr/>
        <p:txBody>
          <a:bodyPr/>
          <a:lstStyle/>
          <a:p>
            <a:fld id="{2F37E082-5698-4FDB-91D1-E26FCA03607F}" type="slidenum">
              <a:rPr lang="en-US" smtClean="0"/>
              <a:t>5</a:t>
            </a:fld>
            <a:endParaRPr lang="en-US" dirty="0"/>
          </a:p>
        </p:txBody>
      </p:sp>
    </p:spTree>
    <p:extLst>
      <p:ext uri="{BB962C8B-B14F-4D97-AF65-F5344CB8AC3E}">
        <p14:creationId xmlns:p14="http://schemas.microsoft.com/office/powerpoint/2010/main" val="215901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Gas tax is $0.309 per gallon.  </a:t>
            </a:r>
          </a:p>
          <a:p>
            <a:r>
              <a:rPr lang="en-US" dirty="0"/>
              <a:t>Approx 374,000 registered machines as of 3/1/22 x 25 gallons x $0.309 gas tax = $2.9 million to Trail Aids</a:t>
            </a:r>
          </a:p>
          <a:p>
            <a:r>
              <a:rPr lang="en-US" dirty="0"/>
              <a:t>Same x 30 gallons = $3.5 million for DOT</a:t>
            </a:r>
          </a:p>
          <a:p>
            <a:endParaRPr lang="en-US" dirty="0"/>
          </a:p>
        </p:txBody>
      </p:sp>
      <p:sp>
        <p:nvSpPr>
          <p:cNvPr id="4" name="Slide Number Placeholder 3"/>
          <p:cNvSpPr>
            <a:spLocks noGrp="1"/>
          </p:cNvSpPr>
          <p:nvPr>
            <p:ph type="sldNum" sz="quarter" idx="5"/>
          </p:nvPr>
        </p:nvSpPr>
        <p:spPr/>
        <p:txBody>
          <a:bodyPr/>
          <a:lstStyle/>
          <a:p>
            <a:fld id="{2F37E082-5698-4FDB-91D1-E26FCA03607F}" type="slidenum">
              <a:rPr lang="en-US" smtClean="0"/>
              <a:t>6</a:t>
            </a:fld>
            <a:endParaRPr lang="en-US" dirty="0"/>
          </a:p>
        </p:txBody>
      </p:sp>
    </p:spTree>
    <p:extLst>
      <p:ext uri="{BB962C8B-B14F-4D97-AF65-F5344CB8AC3E}">
        <p14:creationId xmlns:p14="http://schemas.microsoft.com/office/powerpoint/2010/main" val="46672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must meet 3 times per year. </a:t>
            </a:r>
          </a:p>
        </p:txBody>
      </p:sp>
      <p:sp>
        <p:nvSpPr>
          <p:cNvPr id="4" name="Slide Number Placeholder 3"/>
          <p:cNvSpPr>
            <a:spLocks noGrp="1"/>
          </p:cNvSpPr>
          <p:nvPr>
            <p:ph type="sldNum" sz="quarter" idx="10"/>
          </p:nvPr>
        </p:nvSpPr>
        <p:spPr/>
        <p:txBody>
          <a:bodyPr/>
          <a:lstStyle/>
          <a:p>
            <a:fld id="{2F37E082-5698-4FDB-91D1-E26FCA03607F}" type="slidenum">
              <a:rPr lang="en-US" smtClean="0"/>
              <a:t>8</a:t>
            </a:fld>
            <a:endParaRPr lang="en-US" dirty="0"/>
          </a:p>
        </p:txBody>
      </p:sp>
    </p:spTree>
    <p:extLst>
      <p:ext uri="{BB962C8B-B14F-4D97-AF65-F5344CB8AC3E}">
        <p14:creationId xmlns:p14="http://schemas.microsoft.com/office/powerpoint/2010/main" val="76089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7E082-5698-4FDB-91D1-E26FCA03607F}" type="slidenum">
              <a:rPr lang="en-US" smtClean="0"/>
              <a:t>10</a:t>
            </a:fld>
            <a:endParaRPr lang="en-US" dirty="0"/>
          </a:p>
        </p:txBody>
      </p:sp>
    </p:spTree>
    <p:extLst>
      <p:ext uri="{BB962C8B-B14F-4D97-AF65-F5344CB8AC3E}">
        <p14:creationId xmlns:p14="http://schemas.microsoft.com/office/powerpoint/2010/main" val="2864227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3B912D3C-AD59-40DB-8BE3-CDB32A8CC172}" type="datetimeFigureOut">
              <a:rPr lang="en-US" smtClean="0"/>
              <a:t>04/09/2024</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138005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181730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213305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114491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212050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3095860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1988975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3B912D3C-AD59-40DB-8BE3-CDB32A8CC172}" type="datetimeFigureOut">
              <a:rPr lang="en-US" smtClean="0"/>
              <a:t>04/09/2024</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1315003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241212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131881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395850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416106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425441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22439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184774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92582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B912D3C-AD59-40DB-8BE3-CDB32A8CC172}" type="datetimeFigureOut">
              <a:rPr lang="en-US" smtClean="0"/>
              <a:t>04/09/2024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218941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3B912D3C-AD59-40DB-8BE3-CDB32A8CC172}" type="datetimeFigureOut">
              <a:rPr lang="en-US" smtClean="0"/>
              <a:t>04/09/2024</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660B2F8-CB19-4FE8-AA14-DC860B007E0F}" type="slidenum">
              <a:rPr lang="en-US" smtClean="0"/>
              <a:t>‹#›</a:t>
            </a:fld>
            <a:endParaRPr lang="en-US" dirty="0"/>
          </a:p>
        </p:txBody>
      </p:sp>
    </p:spTree>
    <p:extLst>
      <p:ext uri="{BB962C8B-B14F-4D97-AF65-F5344CB8AC3E}">
        <p14:creationId xmlns:p14="http://schemas.microsoft.com/office/powerpoint/2010/main" val="2275095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illian.Steffes@wisconsin.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ocs.legis.wisconsin.gov/document/statutes/15.347(9)"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dnr.wi.gov/Aid/Meetings.html" TargetMode="External"/><Relationship Id="rId4" Type="http://schemas.openxmlformats.org/officeDocument/2006/relationships/hyperlink" Target="http://docs.legis.wisconsin.gov/document/statutes/23.17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838200"/>
            <a:ext cx="4724399" cy="3572436"/>
          </a:xfrm>
        </p:spPr>
        <p:txBody>
          <a:bodyPr>
            <a:noAutofit/>
          </a:bodyPr>
          <a:lstStyle/>
          <a:p>
            <a:pPr algn="ctr"/>
            <a:r>
              <a:rPr lang="en-US" sz="6600" b="1" dirty="0"/>
              <a:t>ATV/UTV</a:t>
            </a:r>
            <a:br>
              <a:rPr lang="en-US" sz="6600" b="1" dirty="0"/>
            </a:br>
            <a:r>
              <a:rPr lang="en-US" sz="6600" b="1" dirty="0"/>
              <a:t>Grant Program</a:t>
            </a:r>
          </a:p>
        </p:txBody>
      </p:sp>
      <p:sp>
        <p:nvSpPr>
          <p:cNvPr id="3" name="Subtitle 2"/>
          <p:cNvSpPr>
            <a:spLocks noGrp="1"/>
          </p:cNvSpPr>
          <p:nvPr>
            <p:ph type="subTitle" idx="1"/>
          </p:nvPr>
        </p:nvSpPr>
        <p:spPr>
          <a:xfrm>
            <a:off x="866440" y="4410636"/>
            <a:ext cx="5917679" cy="1228164"/>
          </a:xfrm>
        </p:spPr>
        <p:txBody>
          <a:bodyPr>
            <a:normAutofit fontScale="92500" lnSpcReduction="20000"/>
          </a:bodyPr>
          <a:lstStyle/>
          <a:p>
            <a:endParaRPr lang="en-US" dirty="0"/>
          </a:p>
          <a:p>
            <a:pPr algn="ctr"/>
            <a:r>
              <a:rPr lang="en-US" sz="2800" b="1" dirty="0"/>
              <a:t>WATVA Annual Meeting</a:t>
            </a:r>
          </a:p>
          <a:p>
            <a:pPr algn="ctr"/>
            <a:r>
              <a:rPr lang="en-US" sz="2800" b="1" dirty="0"/>
              <a:t>April 2024</a:t>
            </a:r>
          </a:p>
          <a:p>
            <a:endParaRPr lang="en-US" dirty="0"/>
          </a:p>
        </p:txBody>
      </p:sp>
    </p:spTree>
    <p:extLst>
      <p:ext uri="{BB962C8B-B14F-4D97-AF65-F5344CB8AC3E}">
        <p14:creationId xmlns:p14="http://schemas.microsoft.com/office/powerpoint/2010/main" val="145186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Questions?</a:t>
            </a:r>
          </a:p>
        </p:txBody>
      </p:sp>
      <p:sp>
        <p:nvSpPr>
          <p:cNvPr id="3" name="Content Placeholder 2"/>
          <p:cNvSpPr>
            <a:spLocks noGrp="1"/>
          </p:cNvSpPr>
          <p:nvPr>
            <p:ph idx="1"/>
          </p:nvPr>
        </p:nvSpPr>
        <p:spPr>
          <a:xfrm>
            <a:off x="1043492" y="3048000"/>
            <a:ext cx="6777317" cy="2784629"/>
          </a:xfrm>
        </p:spPr>
        <p:txBody>
          <a:bodyPr>
            <a:normAutofit/>
          </a:bodyPr>
          <a:lstStyle/>
          <a:p>
            <a:pPr marL="68580" indent="0" algn="ctr">
              <a:buNone/>
            </a:pPr>
            <a:r>
              <a:rPr lang="en-US" sz="3600" b="1" dirty="0"/>
              <a:t>ATV/UTV Trail Aids Grant Manager Jillian Steffes</a:t>
            </a:r>
          </a:p>
          <a:p>
            <a:pPr marL="68580" indent="0" algn="ctr">
              <a:buNone/>
            </a:pPr>
            <a:r>
              <a:rPr lang="en-US" sz="3600" b="1" dirty="0">
                <a:hlinkClick r:id="rId3"/>
              </a:rPr>
              <a:t>Jillian.Steffes@wisconsin.gov</a:t>
            </a:r>
            <a:endParaRPr lang="en-US" sz="3600" b="1" dirty="0"/>
          </a:p>
          <a:p>
            <a:pPr marL="68580" indent="0" algn="ctr">
              <a:buNone/>
            </a:pPr>
            <a:r>
              <a:rPr lang="en-US" sz="3600" b="1" dirty="0"/>
              <a:t>715-210-4911</a:t>
            </a:r>
          </a:p>
        </p:txBody>
      </p:sp>
    </p:spTree>
    <p:extLst>
      <p:ext uri="{BB962C8B-B14F-4D97-AF65-F5344CB8AC3E}">
        <p14:creationId xmlns:p14="http://schemas.microsoft.com/office/powerpoint/2010/main" val="280414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3A45-F09D-BBDD-EFBF-820E52C4429F}"/>
              </a:ext>
            </a:extLst>
          </p:cNvPr>
          <p:cNvSpPr>
            <a:spLocks noGrp="1"/>
          </p:cNvSpPr>
          <p:nvPr>
            <p:ph type="title"/>
          </p:nvPr>
        </p:nvSpPr>
        <p:spPr>
          <a:xfrm>
            <a:off x="865970" y="927098"/>
            <a:ext cx="6906430" cy="709865"/>
          </a:xfrm>
        </p:spPr>
        <p:txBody>
          <a:bodyPr/>
          <a:lstStyle/>
          <a:p>
            <a:r>
              <a:rPr lang="en-US" dirty="0"/>
              <a:t>ATV/UTV Trail Aids Grant Program</a:t>
            </a:r>
          </a:p>
        </p:txBody>
      </p:sp>
      <p:sp>
        <p:nvSpPr>
          <p:cNvPr id="3" name="Content Placeholder 2">
            <a:extLst>
              <a:ext uri="{FF2B5EF4-FFF2-40B4-BE49-F238E27FC236}">
                <a16:creationId xmlns:a16="http://schemas.microsoft.com/office/drawing/2014/main" id="{96E90096-5902-B7ED-CF01-3C1A1AB866D1}"/>
              </a:ext>
            </a:extLst>
          </p:cNvPr>
          <p:cNvSpPr>
            <a:spLocks noGrp="1"/>
          </p:cNvSpPr>
          <p:nvPr>
            <p:ph idx="1"/>
          </p:nvPr>
        </p:nvSpPr>
        <p:spPr>
          <a:xfrm>
            <a:off x="865970" y="2133600"/>
            <a:ext cx="7820830" cy="4191000"/>
          </a:xfrm>
        </p:spPr>
        <p:txBody>
          <a:bodyPr>
            <a:normAutofit fontScale="70000" lnSpcReduction="20000"/>
          </a:bodyPr>
          <a:lstStyle/>
          <a:p>
            <a:pPr>
              <a:spcAft>
                <a:spcPts val="1200"/>
              </a:spcAft>
            </a:pPr>
            <a:r>
              <a:rPr lang="en-US" sz="1900" b="1" dirty="0">
                <a:latin typeface="Arial" panose="020B0604020202020204" pitchFamily="34" charset="0"/>
                <a:cs typeface="Arial" panose="020B0604020202020204" pitchFamily="34" charset="0"/>
              </a:rPr>
              <a:t>History:  </a:t>
            </a:r>
            <a:r>
              <a:rPr lang="en-US" sz="1900" dirty="0">
                <a:latin typeface="Arial" panose="020B0604020202020204" pitchFamily="34" charset="0"/>
                <a:cs typeface="Arial" panose="020B0604020202020204" pitchFamily="34" charset="0"/>
              </a:rPr>
              <a:t>The ATV Trail Aids program was started in the 1980’s to support ATV trails in Wisconsin.  Support for UTVs were added in 2014.  The DNR is charged with managing the funds, awarding them to counties and other municipalities</a:t>
            </a:r>
            <a:r>
              <a:rPr lang="en-US" sz="1900" b="1" dirty="0">
                <a:latin typeface="Arial" panose="020B0604020202020204" pitchFamily="34" charset="0"/>
                <a:cs typeface="Arial" panose="020B0604020202020204" pitchFamily="34" charset="0"/>
              </a:rPr>
              <a:t>.</a:t>
            </a:r>
          </a:p>
          <a:p>
            <a:pPr>
              <a:spcAft>
                <a:spcPts val="1200"/>
              </a:spcAft>
            </a:pPr>
            <a:r>
              <a:rPr lang="en-US" sz="1900" b="1" dirty="0">
                <a:latin typeface="Arial" panose="020B0604020202020204" pitchFamily="34" charset="0"/>
                <a:cs typeface="Arial" panose="020B0604020202020204" pitchFamily="34" charset="0"/>
              </a:rPr>
              <a:t>Funding:</a:t>
            </a:r>
            <a:r>
              <a:rPr lang="en-US" sz="1900" dirty="0">
                <a:latin typeface="Arial" panose="020B0604020202020204" pitchFamily="34" charset="0"/>
                <a:cs typeface="Arial" panose="020B0604020202020204" pitchFamily="34" charset="0"/>
              </a:rPr>
              <a:t> The ATV/UTV program receives its funds from several different sources: 1) vehicle registration revenue; 2) gasoline tax; 3) non-resident trail passes.   </a:t>
            </a:r>
          </a:p>
          <a:p>
            <a:pPr>
              <a:spcAft>
                <a:spcPts val="1200"/>
              </a:spcAft>
            </a:pPr>
            <a:r>
              <a:rPr lang="en-US" sz="1900" b="1" dirty="0">
                <a:latin typeface="Arial" panose="020B0604020202020204" pitchFamily="34" charset="0"/>
                <a:cs typeface="Arial" panose="020B0604020202020204" pitchFamily="34" charset="0"/>
              </a:rPr>
              <a:t>Eligible Applicants: </a:t>
            </a:r>
            <a:r>
              <a:rPr lang="en-US" sz="1900" dirty="0">
                <a:latin typeface="Arial" panose="020B0604020202020204" pitchFamily="34" charset="0"/>
                <a:cs typeface="Arial" panose="020B0604020202020204" pitchFamily="34" charset="0"/>
              </a:rPr>
              <a:t>counties, local municipalities, federal entities and tribes.  Grant agreements are between the DNR and other unit of government.</a:t>
            </a:r>
          </a:p>
          <a:p>
            <a:r>
              <a:rPr lang="en-US" sz="1900" b="1" dirty="0">
                <a:latin typeface="Arial" panose="020B0604020202020204" pitchFamily="34" charset="0"/>
                <a:cs typeface="Arial" panose="020B0604020202020204" pitchFamily="34" charset="0"/>
              </a:rPr>
              <a:t>Eligible Projects: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Only </a:t>
            </a:r>
            <a:r>
              <a:rPr lang="en-US" sz="2000" u="sng" dirty="0">
                <a:latin typeface="Arial" panose="020B0604020202020204" pitchFamily="34" charset="0"/>
                <a:cs typeface="Arial" panose="020B0604020202020204" pitchFamily="34" charset="0"/>
              </a:rPr>
              <a:t>off-road</a:t>
            </a:r>
            <a:r>
              <a:rPr lang="en-US" sz="2000" dirty="0">
                <a:latin typeface="Arial" panose="020B0604020202020204" pitchFamily="34" charset="0"/>
                <a:cs typeface="Arial" panose="020B0604020202020204" pitchFamily="34" charset="0"/>
              </a:rPr>
              <a:t> trails are eligible for grant funds.  Funds not awarded for road routes except in very limited circumstances.</a:t>
            </a:r>
          </a:p>
          <a:p>
            <a:pPr marL="742950" lvl="1"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Maintenance of existing funded trails, at up to $1,000/mile for summer, $200/mile for winter</a:t>
            </a:r>
          </a:p>
          <a:p>
            <a:pPr marL="742950" lvl="1"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Rehab, replacement or development of bridges</a:t>
            </a:r>
          </a:p>
          <a:p>
            <a:pPr marL="742950" lvl="1"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Development of new trails, rehab/dev of support facilities, etc.</a:t>
            </a:r>
          </a:p>
          <a:p>
            <a:pPr marL="0" indent="0">
              <a:spcBef>
                <a:spcPts val="1800"/>
              </a:spcBef>
              <a:buNone/>
            </a:pPr>
            <a:r>
              <a:rPr lang="en-US" sz="1900" b="1" dirty="0">
                <a:latin typeface="Arial" panose="020B0604020202020204" pitchFamily="34" charset="0"/>
                <a:cs typeface="Arial" panose="020B0604020202020204" pitchFamily="34" charset="0"/>
              </a:rPr>
              <a:t>Grant Application Deadlines:</a:t>
            </a:r>
            <a:r>
              <a:rPr lang="en-US" sz="1900" dirty="0">
                <a:latin typeface="Arial" panose="020B0604020202020204" pitchFamily="34" charset="0"/>
                <a:cs typeface="Arial" panose="020B0604020202020204" pitchFamily="34" charset="0"/>
              </a:rPr>
              <a:t> April 15 annually</a:t>
            </a:r>
          </a:p>
          <a:p>
            <a:pPr marL="0" indent="0">
              <a:buFont typeface="Arial" panose="020B0604020202020204" pitchFamily="34" charset="0"/>
              <a:buNone/>
            </a:pPr>
            <a:endParaRPr lang="en-US" dirty="0">
              <a:solidFill>
                <a:schemeClr val="tx1">
                  <a:lumMod val="65000"/>
                </a:schemeClr>
              </a:solidFill>
            </a:endParaRPr>
          </a:p>
        </p:txBody>
      </p:sp>
    </p:spTree>
    <p:extLst>
      <p:ext uri="{BB962C8B-B14F-4D97-AF65-F5344CB8AC3E}">
        <p14:creationId xmlns:p14="http://schemas.microsoft.com/office/powerpoint/2010/main" val="98053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762000"/>
            <a:ext cx="6677830" cy="874963"/>
          </a:xfrm>
        </p:spPr>
        <p:txBody>
          <a:bodyPr>
            <a:normAutofit/>
          </a:bodyPr>
          <a:lstStyle/>
          <a:p>
            <a:pPr algn="ctr"/>
            <a:r>
              <a:rPr lang="en-US" sz="4800" b="1" dirty="0"/>
              <a:t>Source of Trail Aids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5497089"/>
              </p:ext>
            </p:extLst>
          </p:nvPr>
        </p:nvGraphicFramePr>
        <p:xfrm>
          <a:off x="863600" y="2489200"/>
          <a:ext cx="7366000" cy="353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133600" y="5867400"/>
            <a:ext cx="4800600" cy="461665"/>
          </a:xfrm>
          <a:prstGeom prst="rect">
            <a:avLst/>
          </a:prstGeom>
          <a:noFill/>
        </p:spPr>
        <p:txBody>
          <a:bodyPr wrap="square" rtlCol="0">
            <a:spAutoFit/>
          </a:bodyPr>
          <a:lstStyle/>
          <a:p>
            <a:pPr algn="ctr"/>
            <a:r>
              <a:rPr lang="en-US" sz="2400" b="1" dirty="0"/>
              <a:t>Total</a:t>
            </a:r>
            <a:r>
              <a:rPr lang="en-US" sz="2000" b="1" dirty="0"/>
              <a:t> </a:t>
            </a:r>
            <a:r>
              <a:rPr lang="en-US" sz="2400" b="1" dirty="0"/>
              <a:t>Revenue</a:t>
            </a:r>
            <a:r>
              <a:rPr lang="en-US" sz="2000" b="1" dirty="0"/>
              <a:t>: $</a:t>
            </a:r>
            <a:r>
              <a:rPr lang="en-US" sz="2400" b="1" dirty="0"/>
              <a:t>10,149,000</a:t>
            </a:r>
          </a:p>
        </p:txBody>
      </p:sp>
    </p:spTree>
    <p:extLst>
      <p:ext uri="{BB962C8B-B14F-4D97-AF65-F5344CB8AC3E}">
        <p14:creationId xmlns:p14="http://schemas.microsoft.com/office/powerpoint/2010/main" val="342705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Registered Vehicles</a:t>
            </a:r>
            <a:br>
              <a:rPr lang="en-US" b="1" dirty="0"/>
            </a:br>
            <a:endParaRPr lang="en-US" b="1" dirty="0"/>
          </a:p>
        </p:txBody>
      </p:sp>
      <p:graphicFrame>
        <p:nvGraphicFramePr>
          <p:cNvPr id="10" name="Content Placeholder 9">
            <a:extLst>
              <a:ext uri="{FF2B5EF4-FFF2-40B4-BE49-F238E27FC236}">
                <a16:creationId xmlns:a16="http://schemas.microsoft.com/office/drawing/2014/main" id="{AB3C745D-90B0-4D18-A10C-507F93D64585}"/>
              </a:ext>
            </a:extLst>
          </p:cNvPr>
          <p:cNvGraphicFramePr>
            <a:graphicFrameLocks noGrp="1"/>
          </p:cNvGraphicFramePr>
          <p:nvPr>
            <p:ph idx="1"/>
            <p:extLst>
              <p:ext uri="{D42A27DB-BD31-4B8C-83A1-F6EECF244321}">
                <p14:modId xmlns:p14="http://schemas.microsoft.com/office/powerpoint/2010/main" val="278275508"/>
              </p:ext>
            </p:extLst>
          </p:nvPr>
        </p:nvGraphicFramePr>
        <p:xfrm>
          <a:off x="865970" y="2213412"/>
          <a:ext cx="7289800" cy="3530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E9B4D62-1A40-4F97-8689-11C33823E478}"/>
              </a:ext>
            </a:extLst>
          </p:cNvPr>
          <p:cNvSpPr txBox="1"/>
          <p:nvPr/>
        </p:nvSpPr>
        <p:spPr>
          <a:xfrm>
            <a:off x="990600" y="5844145"/>
            <a:ext cx="7165170" cy="646331"/>
          </a:xfrm>
          <a:prstGeom prst="rect">
            <a:avLst/>
          </a:prstGeom>
          <a:noFill/>
        </p:spPr>
        <p:txBody>
          <a:bodyPr wrap="square" rtlCol="0">
            <a:spAutoFit/>
          </a:bodyPr>
          <a:lstStyle/>
          <a:p>
            <a:r>
              <a:rPr lang="en-US" dirty="0"/>
              <a:t>Registration Totals (4/23-3/24):  333,500 ATVs and 155,800 UTVs</a:t>
            </a:r>
          </a:p>
          <a:p>
            <a:r>
              <a:rPr lang="en-US" dirty="0"/>
              <a:t>2023 Non-Resident Annual Trail Passes:  29,445</a:t>
            </a:r>
          </a:p>
        </p:txBody>
      </p:sp>
    </p:spTree>
    <p:extLst>
      <p:ext uri="{BB962C8B-B14F-4D97-AF65-F5344CB8AC3E}">
        <p14:creationId xmlns:p14="http://schemas.microsoft.com/office/powerpoint/2010/main" val="189841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a:bodyPr>
          <a:lstStyle/>
          <a:p>
            <a:pPr algn="ctr"/>
            <a:r>
              <a:rPr lang="en-US" sz="4400" b="1" dirty="0"/>
              <a:t>Trail Grants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8632675"/>
              </p:ext>
            </p:extLst>
          </p:nvPr>
        </p:nvGraphicFramePr>
        <p:xfrm>
          <a:off x="533400" y="1905000"/>
          <a:ext cx="8015056"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28456" y="5861447"/>
            <a:ext cx="7620000" cy="615553"/>
          </a:xfrm>
          <a:prstGeom prst="rect">
            <a:avLst/>
          </a:prstGeom>
          <a:noFill/>
        </p:spPr>
        <p:txBody>
          <a:bodyPr wrap="square" rtlCol="0">
            <a:spAutoFit/>
          </a:bodyPr>
          <a:lstStyle/>
          <a:p>
            <a:pPr algn="ctr"/>
            <a:r>
              <a:rPr lang="en-US" sz="2000" b="1" dirty="0"/>
              <a:t>Total Awards: $6,884,000</a:t>
            </a:r>
          </a:p>
          <a:p>
            <a:pPr algn="ctr"/>
            <a:r>
              <a:rPr lang="en-US" sz="1400" b="1" dirty="0"/>
              <a:t> *FY24 awards are based on FY23 revenue.</a:t>
            </a:r>
          </a:p>
        </p:txBody>
      </p:sp>
      <p:cxnSp>
        <p:nvCxnSpPr>
          <p:cNvPr id="6" name="Straight Connector 5">
            <a:extLst>
              <a:ext uri="{FF2B5EF4-FFF2-40B4-BE49-F238E27FC236}">
                <a16:creationId xmlns:a16="http://schemas.microsoft.com/office/drawing/2014/main" id="{8C8430E1-0ABC-4811-87BE-C319D658ADDA}"/>
              </a:ext>
            </a:extLst>
          </p:cNvPr>
          <p:cNvCxnSpPr/>
          <p:nvPr/>
        </p:nvCxnSpPr>
        <p:spPr>
          <a:xfrm>
            <a:off x="4953000" y="5029200"/>
            <a:ext cx="2590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96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BA71-68E9-4BB9-9329-0F414363C06A}"/>
              </a:ext>
            </a:extLst>
          </p:cNvPr>
          <p:cNvSpPr>
            <a:spLocks noGrp="1"/>
          </p:cNvSpPr>
          <p:nvPr>
            <p:ph type="title"/>
          </p:nvPr>
        </p:nvSpPr>
        <p:spPr>
          <a:xfrm>
            <a:off x="865970" y="927098"/>
            <a:ext cx="6525430" cy="709865"/>
          </a:xfrm>
        </p:spPr>
        <p:txBody>
          <a:bodyPr/>
          <a:lstStyle/>
          <a:p>
            <a:r>
              <a:rPr lang="en-US" dirty="0"/>
              <a:t>ATV/UTV Contributions to Roads</a:t>
            </a:r>
          </a:p>
        </p:txBody>
      </p:sp>
      <p:sp>
        <p:nvSpPr>
          <p:cNvPr id="3" name="Content Placeholder 2">
            <a:extLst>
              <a:ext uri="{FF2B5EF4-FFF2-40B4-BE49-F238E27FC236}">
                <a16:creationId xmlns:a16="http://schemas.microsoft.com/office/drawing/2014/main" id="{2254D732-4BCC-4518-B186-36205432CEDE}"/>
              </a:ext>
            </a:extLst>
          </p:cNvPr>
          <p:cNvSpPr>
            <a:spLocks noGrp="1"/>
          </p:cNvSpPr>
          <p:nvPr>
            <p:ph idx="1"/>
          </p:nvPr>
        </p:nvSpPr>
        <p:spPr>
          <a:xfrm>
            <a:off x="800100" y="2362200"/>
            <a:ext cx="7543800" cy="3886200"/>
          </a:xfrm>
        </p:spPr>
        <p:txBody>
          <a:bodyPr>
            <a:normAutofit/>
          </a:bodyPr>
          <a:lstStyle/>
          <a:p>
            <a:r>
              <a:rPr lang="en-US" sz="2000" dirty="0"/>
              <a:t>Trail Aids program keeps the gas tax revenue from 25 gallons of fuel a year per registered machine ($2.9 million total). </a:t>
            </a:r>
          </a:p>
          <a:p>
            <a:r>
              <a:rPr lang="en-US" sz="2000" dirty="0"/>
              <a:t>Department of Transportation keeps the gas tax revenue from any additional gallons sold.</a:t>
            </a:r>
          </a:p>
          <a:p>
            <a:r>
              <a:rPr lang="en-US" sz="2000" dirty="0"/>
              <a:t>If an average ATV/UTV uses 55 gallons/year (*), that generates approximately $3.5 million in gas tax revenue to the Department of Transportation.</a:t>
            </a:r>
          </a:p>
          <a:p>
            <a:pPr marL="0" indent="0">
              <a:buNone/>
            </a:pPr>
            <a:endParaRPr lang="en-US" i="1" dirty="0"/>
          </a:p>
          <a:p>
            <a:pPr marL="0" indent="0">
              <a:buNone/>
            </a:pPr>
            <a:r>
              <a:rPr lang="en-US" i="1" dirty="0"/>
              <a:t>(*) 2015 Federal Highway Report estimates the average ATV/UTV uses 55 gallons of fuel per year.</a:t>
            </a:r>
          </a:p>
        </p:txBody>
      </p:sp>
    </p:spTree>
    <p:extLst>
      <p:ext uri="{BB962C8B-B14F-4D97-AF65-F5344CB8AC3E}">
        <p14:creationId xmlns:p14="http://schemas.microsoft.com/office/powerpoint/2010/main" val="177526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4513-3A9C-4347-8EBE-F8F0EB464E02}"/>
              </a:ext>
            </a:extLst>
          </p:cNvPr>
          <p:cNvSpPr>
            <a:spLocks noGrp="1"/>
          </p:cNvSpPr>
          <p:nvPr>
            <p:ph type="title"/>
          </p:nvPr>
        </p:nvSpPr>
        <p:spPr/>
        <p:txBody>
          <a:bodyPr/>
          <a:lstStyle/>
          <a:p>
            <a:r>
              <a:rPr lang="en-US" dirty="0"/>
              <a:t>How to Apply For Grants</a:t>
            </a:r>
          </a:p>
        </p:txBody>
      </p:sp>
      <p:sp>
        <p:nvSpPr>
          <p:cNvPr id="3" name="Content Placeholder 2">
            <a:extLst>
              <a:ext uri="{FF2B5EF4-FFF2-40B4-BE49-F238E27FC236}">
                <a16:creationId xmlns:a16="http://schemas.microsoft.com/office/drawing/2014/main" id="{325BC70E-4276-4159-A49A-BC612BFFA8FC}"/>
              </a:ext>
            </a:extLst>
          </p:cNvPr>
          <p:cNvSpPr>
            <a:spLocks noGrp="1"/>
          </p:cNvSpPr>
          <p:nvPr>
            <p:ph idx="1"/>
          </p:nvPr>
        </p:nvSpPr>
        <p:spPr>
          <a:xfrm>
            <a:off x="864382" y="2362200"/>
            <a:ext cx="7289018" cy="3657600"/>
          </a:xfrm>
        </p:spPr>
        <p:txBody>
          <a:bodyPr>
            <a:noAutofit/>
          </a:bodyPr>
          <a:lstStyle/>
          <a:p>
            <a:r>
              <a:rPr lang="en-US" sz="2000" dirty="0"/>
              <a:t>Clubs who have an off-road ATV/UTV trail project should work with their local unit of government (county, city, town, village, </a:t>
            </a:r>
            <a:r>
              <a:rPr lang="en-US" sz="2000" dirty="0" err="1"/>
              <a:t>etc</a:t>
            </a:r>
            <a:r>
              <a:rPr lang="en-US" sz="2000" dirty="0"/>
              <a:t>) – they are the eligible applicant.</a:t>
            </a:r>
          </a:p>
          <a:p>
            <a:r>
              <a:rPr lang="en-US" sz="2000" dirty="0"/>
              <a:t>Annual application deadline of April 15</a:t>
            </a:r>
            <a:r>
              <a:rPr lang="en-US" sz="2000" baseline="30000" dirty="0"/>
              <a:t>th </a:t>
            </a:r>
            <a:endParaRPr lang="en-US" sz="2000" dirty="0"/>
          </a:p>
          <a:p>
            <a:r>
              <a:rPr lang="en-US" sz="2000" dirty="0"/>
              <a:t>Applications should include a solid cost estimate, </a:t>
            </a:r>
            <a:r>
              <a:rPr lang="en-US" sz="2000"/>
              <a:t>photos, maps</a:t>
            </a:r>
            <a:r>
              <a:rPr lang="en-US" sz="2000" dirty="0"/>
              <a:t>, etc.</a:t>
            </a:r>
          </a:p>
          <a:p>
            <a:r>
              <a:rPr lang="en-US" sz="2000" dirty="0"/>
              <a:t>Applications are reviewed by DNR and Governor’s Off-Road Vehicle Advisory Council</a:t>
            </a:r>
          </a:p>
          <a:p>
            <a:r>
              <a:rPr lang="en-US" sz="2000" dirty="0"/>
              <a:t>Funded projects will receive grant agreements in the fall or winter.</a:t>
            </a:r>
          </a:p>
        </p:txBody>
      </p:sp>
    </p:spTree>
    <p:extLst>
      <p:ext uri="{BB962C8B-B14F-4D97-AF65-F5344CB8AC3E}">
        <p14:creationId xmlns:p14="http://schemas.microsoft.com/office/powerpoint/2010/main" val="194535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B628-4BBE-4BCA-B643-D2066DF2D0C8}"/>
              </a:ext>
            </a:extLst>
          </p:cNvPr>
          <p:cNvSpPr>
            <a:spLocks noGrp="1"/>
          </p:cNvSpPr>
          <p:nvPr>
            <p:ph type="title"/>
          </p:nvPr>
        </p:nvSpPr>
        <p:spPr>
          <a:xfrm>
            <a:off x="866440" y="927099"/>
            <a:ext cx="6753560" cy="709865"/>
          </a:xfrm>
        </p:spPr>
        <p:txBody>
          <a:bodyPr/>
          <a:lstStyle/>
          <a:p>
            <a:r>
              <a:rPr lang="en-US" sz="4000" b="1" dirty="0"/>
              <a:t>Off-Road Vehicle Council</a:t>
            </a:r>
          </a:p>
        </p:txBody>
      </p:sp>
      <p:sp>
        <p:nvSpPr>
          <p:cNvPr id="3" name="TextBox 2">
            <a:extLst>
              <a:ext uri="{FF2B5EF4-FFF2-40B4-BE49-F238E27FC236}">
                <a16:creationId xmlns:a16="http://schemas.microsoft.com/office/drawing/2014/main" id="{58AAAD65-25F0-4752-B0C1-1BDD6CB2C137}"/>
              </a:ext>
            </a:extLst>
          </p:cNvPr>
          <p:cNvSpPr txBox="1"/>
          <p:nvPr/>
        </p:nvSpPr>
        <p:spPr>
          <a:xfrm>
            <a:off x="457200" y="2438400"/>
            <a:ext cx="8305800" cy="4062651"/>
          </a:xfrm>
          <a:prstGeom prst="rect">
            <a:avLst/>
          </a:prstGeom>
          <a:noFill/>
        </p:spPr>
        <p:txBody>
          <a:bodyPr wrap="square" rtlCol="0">
            <a:spAutoFit/>
          </a:bodyPr>
          <a:lstStyle/>
          <a:p>
            <a:r>
              <a:rPr lang="en-US" sz="2000" b="1" dirty="0"/>
              <a:t>Creation: </a:t>
            </a:r>
            <a:r>
              <a:rPr lang="en-US" sz="2000" b="1" dirty="0">
                <a:hlinkClick r:id="rId3"/>
              </a:rPr>
              <a:t>s</a:t>
            </a:r>
            <a:r>
              <a:rPr lang="en-US" sz="2000" b="1" dirty="0">
                <a:solidFill>
                  <a:srgbClr val="7030A0"/>
                </a:solidFill>
                <a:hlinkClick r:id="rId3"/>
              </a:rPr>
              <a:t>. 15.347(9), Wis. Stats</a:t>
            </a:r>
            <a:r>
              <a:rPr lang="en-US" sz="2000" b="1" dirty="0"/>
              <a:t>. </a:t>
            </a:r>
          </a:p>
          <a:p>
            <a:pPr marL="342900" indent="-342900">
              <a:buAutoNum type="arabicPeriod"/>
            </a:pPr>
            <a:r>
              <a:rPr lang="en-US" sz="2000" b="1" dirty="0"/>
              <a:t>Governor appointed</a:t>
            </a:r>
          </a:p>
          <a:p>
            <a:pPr marL="342900" indent="-342900">
              <a:buAutoNum type="arabicPeriod"/>
            </a:pPr>
            <a:r>
              <a:rPr lang="en-US" sz="2000" b="1" dirty="0"/>
              <a:t>Wisconsin resident</a:t>
            </a:r>
          </a:p>
          <a:p>
            <a:pPr marL="342900" indent="-342900">
              <a:buFontTx/>
              <a:buAutoNum type="arabicPeriod"/>
            </a:pPr>
            <a:r>
              <a:rPr lang="en-US" sz="2000" b="1" dirty="0"/>
              <a:t>Member of and &amp; represent interests of an  ATV or UTV user group</a:t>
            </a:r>
          </a:p>
          <a:p>
            <a:endParaRPr lang="en-US" sz="2000" b="1" dirty="0"/>
          </a:p>
          <a:p>
            <a:r>
              <a:rPr lang="en-US" sz="2000" b="1" dirty="0"/>
              <a:t>Duties: </a:t>
            </a:r>
            <a:r>
              <a:rPr lang="en-US" sz="2000" b="1" dirty="0">
                <a:hlinkClick r:id="rId4"/>
              </a:rPr>
              <a:t>s. 23.178, Wis. Stats.</a:t>
            </a:r>
            <a:endParaRPr lang="en-US" sz="2000" b="1" dirty="0"/>
          </a:p>
          <a:p>
            <a:pPr marL="342900" indent="-342900">
              <a:buAutoNum type="arabicPeriod"/>
            </a:pPr>
            <a:r>
              <a:rPr lang="en-US" sz="2000" b="1" dirty="0"/>
              <a:t>Provide advice &amp; make recommendation to the DNR, DOT, Governor &amp; the legislature on all matters relating to ATV trails, routes and users.</a:t>
            </a:r>
          </a:p>
          <a:p>
            <a:pPr marL="342900" indent="-342900">
              <a:buAutoNum type="arabicPeriod"/>
            </a:pPr>
            <a:r>
              <a:rPr lang="en-US" sz="2000" b="1" dirty="0"/>
              <a:t>Make recommendation to DNR on requests for funding. </a:t>
            </a:r>
          </a:p>
          <a:p>
            <a:endParaRPr lang="en-US" sz="2000" b="1" dirty="0"/>
          </a:p>
          <a:p>
            <a:r>
              <a:rPr lang="en-US" sz="2000" b="1" dirty="0"/>
              <a:t>Website: </a:t>
            </a:r>
            <a:r>
              <a:rPr lang="en-US" sz="2000" b="1" dirty="0">
                <a:solidFill>
                  <a:srgbClr val="7030A0"/>
                </a:solidFill>
                <a:hlinkClick r:id="rId5"/>
              </a:rPr>
              <a:t>http://dnr.wi.gov/Aid/Meetings.html</a:t>
            </a:r>
            <a:r>
              <a:rPr lang="en-US" sz="2000" b="1" dirty="0">
                <a:solidFill>
                  <a:srgbClr val="7030A0"/>
                </a:solidFill>
              </a:rPr>
              <a:t> </a:t>
            </a:r>
          </a:p>
        </p:txBody>
      </p:sp>
    </p:spTree>
    <p:extLst>
      <p:ext uri="{BB962C8B-B14F-4D97-AF65-F5344CB8AC3E}">
        <p14:creationId xmlns:p14="http://schemas.microsoft.com/office/powerpoint/2010/main" val="293577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D3EF9-A314-1D76-C756-B9DCE6DCD00E}"/>
              </a:ext>
            </a:extLst>
          </p:cNvPr>
          <p:cNvSpPr>
            <a:spLocks noGrp="1"/>
          </p:cNvSpPr>
          <p:nvPr>
            <p:ph type="title"/>
          </p:nvPr>
        </p:nvSpPr>
        <p:spPr>
          <a:xfrm>
            <a:off x="866440" y="927099"/>
            <a:ext cx="7667960" cy="709865"/>
          </a:xfrm>
        </p:spPr>
        <p:txBody>
          <a:bodyPr/>
          <a:lstStyle/>
          <a:p>
            <a:r>
              <a:rPr lang="en-US" dirty="0"/>
              <a:t>Recreational Trail Aids Program (RTP)</a:t>
            </a:r>
          </a:p>
        </p:txBody>
      </p:sp>
      <p:sp>
        <p:nvSpPr>
          <p:cNvPr id="6" name="TextBox 5">
            <a:extLst>
              <a:ext uri="{FF2B5EF4-FFF2-40B4-BE49-F238E27FC236}">
                <a16:creationId xmlns:a16="http://schemas.microsoft.com/office/drawing/2014/main" id="{CC3C42F9-B581-5D77-289E-8A4D0B4C901C}"/>
              </a:ext>
            </a:extLst>
          </p:cNvPr>
          <p:cNvSpPr txBox="1"/>
          <p:nvPr/>
        </p:nvSpPr>
        <p:spPr>
          <a:xfrm>
            <a:off x="609600" y="2183957"/>
            <a:ext cx="7772400" cy="4487382"/>
          </a:xfrm>
          <a:prstGeom prst="rect">
            <a:avLst/>
          </a:prstGeom>
          <a:noFill/>
        </p:spPr>
        <p:txBody>
          <a:bodyPr wrap="square" rtlCol="0">
            <a:spAutoFit/>
          </a:bodyPr>
          <a:lstStyle/>
          <a:p>
            <a:pPr marL="339725" algn="ctr">
              <a:lnSpc>
                <a:spcPct val="80000"/>
              </a:lnSpc>
              <a:buClr>
                <a:schemeClr val="folHlink"/>
              </a:buClr>
              <a:buNone/>
              <a:defRPr/>
            </a:pPr>
            <a:r>
              <a:rPr lang="en-US" b="1" dirty="0">
                <a:latin typeface="Arial" panose="020B0604020202020204" pitchFamily="34" charset="0"/>
                <a:cs typeface="Arial" panose="020B0604020202020204" pitchFamily="34" charset="0"/>
              </a:rPr>
              <a:t>APPLICATION DEADLINE: May 1</a:t>
            </a:r>
          </a:p>
          <a:p>
            <a:pPr marL="339725">
              <a:lnSpc>
                <a:spcPct val="80000"/>
              </a:lnSpc>
              <a:buClr>
                <a:schemeClr val="folHlink"/>
              </a:buClr>
              <a:buNone/>
              <a:defRPr/>
            </a:pPr>
            <a:endParaRPr lang="en-US" sz="1400" dirty="0">
              <a:latin typeface="Arial" panose="020B0604020202020204" pitchFamily="34" charset="0"/>
              <a:cs typeface="Arial" panose="020B0604020202020204" pitchFamily="34" charset="0"/>
            </a:endParaRPr>
          </a:p>
          <a:p>
            <a:pPr marL="568325" indent="-457200">
              <a:lnSpc>
                <a:spcPct val="150000"/>
              </a:lnSpc>
              <a:buFont typeface="Wingdings" panose="05000000000000000000" pitchFamily="2" charset="2"/>
              <a:buChar char="Ø"/>
              <a:defRPr/>
            </a:pPr>
            <a:r>
              <a:rPr lang="en-US" dirty="0">
                <a:latin typeface="Arial" panose="020B0604020202020204" pitchFamily="34" charset="0"/>
                <a:cs typeface="Arial" panose="020B0604020202020204" pitchFamily="34" charset="0"/>
              </a:rPr>
              <a:t>Federally Funded Program, administered by DNR</a:t>
            </a:r>
          </a:p>
          <a:p>
            <a:pPr marL="568325" indent="-457200">
              <a:lnSpc>
                <a:spcPct val="150000"/>
              </a:lnSpc>
              <a:buFont typeface="Wingdings" panose="05000000000000000000" pitchFamily="2" charset="2"/>
              <a:buChar char="Ø"/>
              <a:defRPr/>
            </a:pPr>
            <a:r>
              <a:rPr lang="en-US" dirty="0">
                <a:latin typeface="Arial" panose="020B0604020202020204" pitchFamily="34" charset="0"/>
                <a:cs typeface="Arial" panose="020B0604020202020204" pitchFamily="34" charset="0"/>
              </a:rPr>
              <a:t>Funding Appropriation = $2.1 million</a:t>
            </a:r>
          </a:p>
          <a:p>
            <a:pPr marL="1025525" lvl="1" indent="-457200">
              <a:lnSpc>
                <a:spcPct val="150000"/>
              </a:lnSpc>
              <a:buFont typeface="Wingdings" panose="05000000000000000000" pitchFamily="2" charset="2"/>
              <a:buChar char="Ø"/>
              <a:defRPr/>
            </a:pPr>
            <a:r>
              <a:rPr lang="en-US" sz="1600" dirty="0">
                <a:latin typeface="Arial" panose="020B0604020202020204" pitchFamily="34" charset="0"/>
                <a:cs typeface="Arial" panose="020B0604020202020204" pitchFamily="34" charset="0"/>
              </a:rPr>
              <a:t>Funding for motorized, non-motorized and mixed use trails</a:t>
            </a:r>
          </a:p>
          <a:p>
            <a:pPr marL="1025525" lvl="1" indent="-457200">
              <a:lnSpc>
                <a:spcPct val="150000"/>
              </a:lnSpc>
              <a:buFont typeface="Wingdings" panose="05000000000000000000" pitchFamily="2" charset="2"/>
              <a:buChar char="Ø"/>
              <a:defRPr/>
            </a:pPr>
            <a:r>
              <a:rPr lang="en-US" sz="1600" dirty="0">
                <a:latin typeface="Arial" panose="020B0604020202020204" pitchFamily="34" charset="0"/>
                <a:cs typeface="Arial" panose="020B0604020202020204" pitchFamily="34" charset="0"/>
              </a:rPr>
              <a:t>Approx $800,000 set aside for motorized projects</a:t>
            </a:r>
          </a:p>
          <a:p>
            <a:pPr marL="568325" indent="-457200">
              <a:lnSpc>
                <a:spcPct val="100000"/>
              </a:lnSpc>
              <a:buFont typeface="Wingdings" panose="05000000000000000000" pitchFamily="2" charset="2"/>
              <a:buChar char="Ø"/>
              <a:defRPr/>
            </a:pPr>
            <a:r>
              <a:rPr lang="en-US" dirty="0">
                <a:latin typeface="Arial" panose="020B0604020202020204" pitchFamily="34" charset="0"/>
                <a:cs typeface="Arial" panose="020B0604020202020204" pitchFamily="34" charset="0"/>
              </a:rPr>
              <a:t>For maintenance, rehab and development of trails and support facilities on public land, or private land with 25 year easement.</a:t>
            </a:r>
          </a:p>
          <a:p>
            <a:pPr marL="568325" indent="-457200">
              <a:lnSpc>
                <a:spcPct val="100000"/>
              </a:lnSpc>
              <a:spcBef>
                <a:spcPts val="600"/>
              </a:spcBef>
              <a:buFont typeface="Wingdings" panose="05000000000000000000" pitchFamily="2" charset="2"/>
              <a:buChar char="Ø"/>
              <a:defRPr/>
            </a:pPr>
            <a:r>
              <a:rPr lang="en-US" dirty="0">
                <a:latin typeface="Arial" panose="020B0604020202020204" pitchFamily="34" charset="0"/>
                <a:cs typeface="Arial" panose="020B0604020202020204" pitchFamily="34" charset="0"/>
              </a:rPr>
              <a:t>Funding caps: $100,000 for 2 years and then up to $250,000 every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year (2024 will be a $250,000 cap year)</a:t>
            </a:r>
          </a:p>
          <a:p>
            <a:pPr marL="568325" indent="-457200">
              <a:lnSpc>
                <a:spcPct val="150000"/>
              </a:lnSpc>
              <a:buFont typeface="Wingdings" panose="05000000000000000000" pitchFamily="2" charset="2"/>
              <a:buChar char="Ø"/>
              <a:defRPr/>
            </a:pPr>
            <a:r>
              <a:rPr lang="en-US" dirty="0">
                <a:latin typeface="Arial" panose="020B0604020202020204" pitchFamily="34" charset="0"/>
                <a:cs typeface="Arial" panose="020B0604020202020204" pitchFamily="34" charset="0"/>
              </a:rPr>
              <a:t>Cost Share is up to 80%</a:t>
            </a:r>
          </a:p>
          <a:p>
            <a:pPr marL="568325" indent="-457200">
              <a:buFont typeface="Wingdings" panose="05000000000000000000" pitchFamily="2" charset="2"/>
              <a:buChar char="Ø"/>
              <a:defRPr/>
            </a:pPr>
            <a:r>
              <a:rPr lang="en-US" dirty="0">
                <a:latin typeface="Arial" panose="020B0604020202020204" pitchFamily="34" charset="0"/>
                <a:cs typeface="Arial" panose="020B0604020202020204" pitchFamily="34" charset="0"/>
              </a:rPr>
              <a:t>Last year, 12 ATV/UTV trail rehab &amp; dev projects were funded at just under $800,000.</a:t>
            </a:r>
          </a:p>
          <a:p>
            <a:endParaRPr lang="en-US" dirty="0"/>
          </a:p>
        </p:txBody>
      </p:sp>
    </p:spTree>
    <p:extLst>
      <p:ext uri="{BB962C8B-B14F-4D97-AF65-F5344CB8AC3E}">
        <p14:creationId xmlns:p14="http://schemas.microsoft.com/office/powerpoint/2010/main" val="3985996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4613</TotalTime>
  <Words>880</Words>
  <Application>Microsoft Office PowerPoint</Application>
  <PresentationFormat>On-screen Show (4:3)</PresentationFormat>
  <Paragraphs>88</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Wingdings</vt:lpstr>
      <vt:lpstr>Wingdings 3</vt:lpstr>
      <vt:lpstr>Ion Boardroom</vt:lpstr>
      <vt:lpstr>ATV/UTV Grant Program</vt:lpstr>
      <vt:lpstr>ATV/UTV Trail Aids Grant Program</vt:lpstr>
      <vt:lpstr>Source of Trail Aids</vt:lpstr>
      <vt:lpstr>Registered Vehicles </vt:lpstr>
      <vt:lpstr>Trail Grants</vt:lpstr>
      <vt:lpstr>ATV/UTV Contributions to Roads</vt:lpstr>
      <vt:lpstr>How to Apply For Grants</vt:lpstr>
      <vt:lpstr>Off-Road Vehicle Council</vt:lpstr>
      <vt:lpstr>Recreational Trail Aids Program (RTP)</vt:lpstr>
      <vt:lpstr>Questions?</vt:lpstr>
    </vt:vector>
  </TitlesOfParts>
  <Company>Wisconsin 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ATV/UTV Grant Program</dc:title>
  <dc:creator>Burrow, Cathy</dc:creator>
  <cp:lastModifiedBy>Steffes, Jillian - DNR</cp:lastModifiedBy>
  <cp:revision>78</cp:revision>
  <cp:lastPrinted>2020-03-05T16:53:52Z</cp:lastPrinted>
  <dcterms:created xsi:type="dcterms:W3CDTF">2017-04-24T16:55:39Z</dcterms:created>
  <dcterms:modified xsi:type="dcterms:W3CDTF">2024-04-09T14:22:50Z</dcterms:modified>
</cp:coreProperties>
</file>